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5"/>
  </p:notesMasterIdLst>
  <p:handoutMasterIdLst>
    <p:handoutMasterId r:id="rId16"/>
  </p:handoutMasterIdLst>
  <p:sldIdLst>
    <p:sldId id="259" r:id="rId4"/>
    <p:sldId id="292" r:id="rId5"/>
    <p:sldId id="302" r:id="rId6"/>
    <p:sldId id="295" r:id="rId7"/>
    <p:sldId id="307" r:id="rId8"/>
    <p:sldId id="304" r:id="rId9"/>
    <p:sldId id="305" r:id="rId10"/>
    <p:sldId id="306" r:id="rId11"/>
    <p:sldId id="299" r:id="rId12"/>
    <p:sldId id="303" r:id="rId13"/>
    <p:sldId id="290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61" autoAdjust="0"/>
    <p:restoredTop sz="94660"/>
  </p:normalViewPr>
  <p:slideViewPr>
    <p:cSldViewPr snapToGrid="0">
      <p:cViewPr varScale="1">
        <p:scale>
          <a:sx n="95" d="100"/>
          <a:sy n="95" d="100"/>
        </p:scale>
        <p:origin x="86" y="1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2023/8/16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2023/8/16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4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4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01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8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0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44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3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6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9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18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216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123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9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868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5431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6616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9472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9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7000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3531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70115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1143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988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75889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39151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1646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726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154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5462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967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2007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232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2023/8/16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2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14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6D103-3F0E-474E-84DE-D4218B0F3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96C6EB-7C39-4456-B326-A14D575FEC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96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128016" y="1399988"/>
            <a:ext cx="11891047" cy="176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 fontAlgn="ctr"/>
            <a:r>
              <a:rPr lang="en-US" altLang="zh-CN" sz="4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SWAN </a:t>
            </a:r>
            <a:endParaRPr lang="en-US" altLang="zh-CN" sz="4800" b="1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ctr"/>
            <a:r>
              <a:rPr lang="en-US" altLang="zh-CN" sz="4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light abnormal</a:t>
            </a:r>
            <a:endParaRPr lang="en-US" sz="4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9D8CAD-AB3D-4505-ADFB-8E6AA406D68B}"/>
              </a:ext>
            </a:extLst>
          </p:cNvPr>
          <p:cNvSpPr/>
          <p:nvPr/>
        </p:nvSpPr>
        <p:spPr>
          <a:xfrm>
            <a:off x="8571410" y="5103694"/>
            <a:ext cx="310678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Prepared </a:t>
            </a:r>
            <a:r>
              <a:rPr lang="en-US" altLang="zh-TW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by: </a:t>
            </a:r>
            <a:r>
              <a:rPr lang="en-US" altLang="zh-TW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PE- </a:t>
            </a:r>
            <a:r>
              <a:rPr lang="en-US" altLang="zh-TW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endParaRPr lang="en-US" altLang="zh-TW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TW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</a:t>
            </a:r>
            <a:r>
              <a:rPr lang="en-US" altLang="zh-TW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TW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2023.08.15</a:t>
            </a:r>
            <a:endParaRPr lang="en-US" altLang="zh-CN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676" y="-40136"/>
            <a:ext cx="9157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Information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175" y="874289"/>
            <a:ext cx="113463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SWAN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000pcs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FATP test 100pcs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out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100pcs all led light abnormal.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Defect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rate: </a:t>
            </a:r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  <a:p>
            <a:pPr>
              <a:lnSpc>
                <a:spcPct val="150000"/>
              </a:lnSpc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Fail symptom: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LED light abnormally.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398364" y="2028964"/>
            <a:ext cx="8458200" cy="3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 information as below:</a:t>
            </a:r>
          </a:p>
        </p:txBody>
      </p:sp>
      <p:graphicFrame>
        <p:nvGraphicFramePr>
          <p:cNvPr id="7" name="Group 1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8300842"/>
              </p:ext>
            </p:extLst>
          </p:nvPr>
        </p:nvGraphicFramePr>
        <p:xfrm>
          <a:off x="526108" y="3007811"/>
          <a:ext cx="10302635" cy="2189289"/>
        </p:xfrm>
        <a:graphic>
          <a:graphicData uri="http://schemas.openxmlformats.org/drawingml/2006/table">
            <a:tbl>
              <a:tblPr/>
              <a:tblGrid>
                <a:gridCol w="1441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9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915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82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Model Name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4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K18X001.00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Vendor Name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EVERLIGHT </a:t>
                      </a:r>
                      <a:endParaRPr lang="en-US" sz="14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DC</a:t>
                      </a:r>
                      <a:endParaRPr kumimoji="0" lang="zh-TW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kern="120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230723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Rate 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100%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Customer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ALT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Sample for FA</a:t>
                      </a:r>
                      <a:endParaRPr kumimoji="0" lang="zh-TW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3pcs</a:t>
                      </a:r>
                      <a:endParaRPr kumimoji="0" lang="en-US" altLang="zh-TW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P/N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123.00701.005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9526" marR="9526" marT="9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Failure main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PCBa 96.1515T00, 96.1520T00, 96.1540T00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used total 30 location</a:t>
                      </a:r>
                      <a:endParaRPr kumimoji="0" lang="en-US" altLang="zh-TW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Arial" pitchFamily="34" charset="0"/>
                        </a:rPr>
                        <a:t>Failure symptom</a:t>
                      </a:r>
                      <a:endParaRPr kumimoji="0" lang="en-US" altLang="zh-TW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新細明體" pitchFamily="18" charset="-120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All LED light abnormally</a:t>
                      </a:r>
                      <a:endParaRPr lang="en-US" altLang="en-US" sz="1400" dirty="0" smtClean="0">
                        <a:latin typeface="Arial" pitchFamily="34" charset="0"/>
                        <a:ea typeface="SimSun" pitchFamily="2" charset="-122"/>
                        <a:cs typeface="Arial" pitchFamily="34" charset="0"/>
                      </a:endParaRPr>
                    </a:p>
                  </a:txBody>
                  <a:tcPr marL="90005" marR="90005" marT="46818" marB="4681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999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425543" cy="571500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Background Information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293" y="778700"/>
            <a:ext cx="11975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2023/08/14 to 2023/07/15, </a:t>
            </a:r>
            <a:r>
              <a:rPr lang="en-US" sz="16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K18X001.00</a:t>
            </a:r>
            <a:r>
              <a:rPr kumimoji="0" lang="en-US" sz="1600" b="0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600" noProof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100pcs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find out 100pcs led status light abnormal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 rate: </a:t>
            </a:r>
            <a:r>
              <a:rPr lang="en-US" sz="16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8621" y="5110171"/>
            <a:ext cx="11577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9322" marR="0" lvl="0" indent="-289322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Summary: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0"/>
                <a:cs typeface="Arial" panose="020B0604020202020204" pitchFamily="34" charset="0"/>
              </a:rPr>
              <a:t> 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- With OK </a:t>
            </a:r>
            <a:r>
              <a:rPr lang="en-US" altLang="zh-TW" sz="1600" dirty="0" smtClean="0">
                <a:solidFill>
                  <a:srgbClr val="002060"/>
                </a:solidFill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sample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 </a:t>
            </a:r>
            <a:r>
              <a:rPr lang="en-US" altLang="zh-TW" sz="1600" dirty="0" smtClean="0">
                <a:solidFill>
                  <a:srgbClr val="002060"/>
                </a:solidFill>
                <a:latin typeface="Arial" panose="020B0604020202020204" pitchFamily="34" charset="0"/>
                <a:ea typeface="新細明體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kumimoji="0" lang="en-US" altLang="zh-TW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LED</a:t>
            </a:r>
            <a:r>
              <a:rPr kumimoji="0" lang="en-US" altLang="zh-TW" sz="16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 </a:t>
            </a:r>
            <a:r>
              <a:rPr kumimoji="0" lang="en-US" altLang="zh-TW" sz="1600" b="0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white</a:t>
            </a:r>
            <a:r>
              <a:rPr kumimoji="0" lang="en-US" altLang="zh-TW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 light normal.</a:t>
            </a:r>
            <a:endParaRPr kumimoji="0" lang="en-US" altLang="zh-TW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新細明體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1600" dirty="0" smtClean="0">
                <a:solidFill>
                  <a:srgbClr val="002060"/>
                </a:solidFill>
                <a:latin typeface="Arial" panose="020B0604020202020204" pitchFamily="34" charset="0"/>
                <a:ea typeface="新細明體"/>
                <a:cs typeface="Arial" panose="020B0604020202020204" pitchFamily="34" charset="0"/>
              </a:rPr>
              <a:t>- With NG sample </a:t>
            </a:r>
            <a:r>
              <a:rPr lang="en-US" altLang="zh-TW" sz="1600" smtClean="0">
                <a:solidFill>
                  <a:srgbClr val="002060"/>
                </a:solidFill>
                <a:latin typeface="Arial" panose="020B0604020202020204" pitchFamily="34" charset="0"/>
                <a:ea typeface="新細明體"/>
                <a:cs typeface="Arial" panose="020B0604020202020204" pitchFamily="34" charset="0"/>
                <a:sym typeface="Wingdings" panose="05000000000000000000" pitchFamily="2" charset="2"/>
              </a:rPr>
              <a:t> LED light have white color is lower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新細明體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802" y="3474813"/>
            <a:ext cx="3358133" cy="7446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802" y="2208931"/>
            <a:ext cx="3358133" cy="751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5" y="1785010"/>
            <a:ext cx="3520440" cy="288000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28539" y="4151640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  <a:endParaRPr lang="en-US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7219" y="254819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346632" y="1785010"/>
            <a:ext cx="3000794" cy="2880007"/>
            <a:chOff x="4328885" y="1805784"/>
            <a:chExt cx="3000794" cy="3275147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85" y="1805784"/>
              <a:ext cx="3000794" cy="1673663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8885" y="3490054"/>
              <a:ext cx="3000793" cy="1590877"/>
            </a:xfrm>
            <a:prstGeom prst="rect">
              <a:avLst/>
            </a:prstGeom>
          </p:spPr>
        </p:pic>
      </p:grpSp>
      <p:sp>
        <p:nvSpPr>
          <p:cNvPr id="39" name="Right Arrow 38"/>
          <p:cNvSpPr/>
          <p:nvPr/>
        </p:nvSpPr>
        <p:spPr>
          <a:xfrm>
            <a:off x="4043020" y="2491410"/>
            <a:ext cx="296381" cy="906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4041647" y="3799726"/>
            <a:ext cx="296381" cy="90686"/>
          </a:xfrm>
          <a:prstGeom prst="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877802" y="2403874"/>
            <a:ext cx="3358133" cy="200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877802" y="3571677"/>
            <a:ext cx="3358133" cy="20055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/>
          <p:cNvSpPr/>
          <p:nvPr/>
        </p:nvSpPr>
        <p:spPr>
          <a:xfrm>
            <a:off x="7495312" y="2522678"/>
            <a:ext cx="296381" cy="906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>
            <a:off x="7455968" y="3833123"/>
            <a:ext cx="296381" cy="90686"/>
          </a:xfrm>
          <a:prstGeom prst="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1197864" y="2267712"/>
            <a:ext cx="539496" cy="3456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1186575" y="3844236"/>
            <a:ext cx="539496" cy="34565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4718304" y="2305115"/>
            <a:ext cx="539496" cy="3456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4707015" y="3881639"/>
            <a:ext cx="539496" cy="34565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615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7115"/>
            <a:ext cx="995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level-1: </a:t>
            </a: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Inspection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5097" y="5449923"/>
            <a:ext cx="101482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Don’t find out abnormally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related to housing and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process issue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5097" y="1091667"/>
            <a:ext cx="110611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buFont typeface="Wingdings" panose="05000000000000000000" pitchFamily="2" charset="2"/>
              <a:buChar char="Ø"/>
              <a:defRPr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inspection:</a:t>
            </a:r>
          </a:p>
          <a:p>
            <a:pPr marL="347472" indent="-347472">
              <a:defRPr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housing P/N: 441.0094.015 and LED </a:t>
            </a:r>
            <a:r>
              <a:rPr lang="en-US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P/N: 123.00701.005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PCB: </a:t>
            </a:r>
            <a:r>
              <a:rPr lang="en-US" altLang="zh-TW" smtClean="0">
                <a:solidFill>
                  <a:srgbClr val="00206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96.1515T00,</a:t>
            </a:r>
            <a:r>
              <a:rPr lang="en-US" altLang="zh-TW">
                <a:solidFill>
                  <a:srgbClr val="00206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 </a:t>
            </a:r>
            <a:r>
              <a:rPr lang="en-US" altLang="zh-TW" smtClean="0">
                <a:solidFill>
                  <a:srgbClr val="002060"/>
                </a:solidFill>
                <a:latin typeface="Arial" pitchFamily="34" charset="0"/>
                <a:ea typeface="SimSun" pitchFamily="2" charset="-122"/>
                <a:cs typeface="Arial" pitchFamily="34" charset="0"/>
              </a:rPr>
              <a:t>96.1520T00, 96.1540T00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195638" y="2456670"/>
            <a:ext cx="6719761" cy="180693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46267" y="4263602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PCB: </a:t>
            </a:r>
            <a:r>
              <a:rPr lang="en-US" altLang="zh-TW">
                <a:latin typeface="Arial" pitchFamily="34" charset="0"/>
                <a:ea typeface="SimSun" pitchFamily="2" charset="-122"/>
                <a:cs typeface="Arial" pitchFamily="34" charset="0"/>
              </a:rPr>
              <a:t>96.1515T00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3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7115"/>
            <a:ext cx="995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0000"/>
              </a:lnSpc>
              <a:buNone/>
            </a:pP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level-2: Remove housing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5097" y="5449923"/>
            <a:ext cx="1014825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DC:230723 have white coler is different a little with old DC.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5097" y="1091667"/>
            <a:ext cx="110611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>
              <a:buFont typeface="Wingdings" panose="05000000000000000000" pitchFamily="2" charset="2"/>
              <a:buChar char="Ø"/>
              <a:defRPr/>
            </a:pPr>
            <a:r>
              <a:rPr lang="en-US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housing and re-check LED: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162915" y="2018478"/>
            <a:ext cx="4652772" cy="2071245"/>
            <a:chOff x="1245108" y="2130552"/>
            <a:chExt cx="4652772" cy="207124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5108" y="2130552"/>
              <a:ext cx="4652772" cy="101384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5108" y="3144393"/>
              <a:ext cx="4652772" cy="1057404"/>
            </a:xfrm>
            <a:prstGeom prst="rect">
              <a:avLst/>
            </a:prstGeom>
          </p:spPr>
        </p:pic>
      </p:grpSp>
      <p:sp>
        <p:nvSpPr>
          <p:cNvPr id="9" name="Rounded Rectangle 8"/>
          <p:cNvSpPr/>
          <p:nvPr/>
        </p:nvSpPr>
        <p:spPr>
          <a:xfrm>
            <a:off x="7054454" y="2178498"/>
            <a:ext cx="1609344" cy="62413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</a:p>
          <a:p>
            <a:pPr algn="ctr"/>
            <a:r>
              <a:rPr lang="en-US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(New DC)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54454" y="3248951"/>
            <a:ext cx="1609344" cy="624139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</a:t>
            </a:r>
          </a:p>
          <a:p>
            <a:pPr algn="ctr"/>
            <a:r>
              <a:rPr lang="en-US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(Old DC)</a:t>
            </a:r>
          </a:p>
        </p:txBody>
      </p:sp>
    </p:spTree>
    <p:extLst>
      <p:ext uri="{BB962C8B-B14F-4D97-AF65-F5344CB8AC3E}">
        <p14:creationId xmlns:p14="http://schemas.microsoft.com/office/powerpoint/2010/main" val="221084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7115"/>
            <a:ext cx="8809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Board level-3: Measure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Voltage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Sans Serif" panose="020B0604020202020204" pitchFamily="34" charset="0"/>
                <a:ea typeface="+mn-ea"/>
                <a:cs typeface="+mn-cs"/>
              </a:rPr>
              <a:t>"Listens to customers, Meet customer expectation"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0986" y="5462928"/>
            <a:ext cx="9908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Measure power voltage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 No found out abnormal.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986" y="843043"/>
            <a:ext cx="7000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Measure power voltage </a:t>
            </a:r>
            <a:r>
              <a:rPr kumimoji="0" lang="en-US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LED ,received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result as table below: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898272"/>
              </p:ext>
            </p:extLst>
          </p:nvPr>
        </p:nvGraphicFramePr>
        <p:xfrm>
          <a:off x="880482" y="2073386"/>
          <a:ext cx="9168773" cy="2243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3458">
                  <a:extLst>
                    <a:ext uri="{9D8B030D-6E8A-4147-A177-3AD203B41FA5}">
                      <a16:colId xmlns:a16="http://schemas.microsoft.com/office/drawing/2014/main" val="2486983698"/>
                    </a:ext>
                  </a:extLst>
                </a:gridCol>
                <a:gridCol w="2179599">
                  <a:extLst>
                    <a:ext uri="{9D8B030D-6E8A-4147-A177-3AD203B41FA5}">
                      <a16:colId xmlns:a16="http://schemas.microsoft.com/office/drawing/2014/main" val="231328139"/>
                    </a:ext>
                  </a:extLst>
                </a:gridCol>
                <a:gridCol w="1543855">
                  <a:extLst>
                    <a:ext uri="{9D8B030D-6E8A-4147-A177-3AD203B41FA5}">
                      <a16:colId xmlns:a16="http://schemas.microsoft.com/office/drawing/2014/main" val="190152419"/>
                    </a:ext>
                  </a:extLst>
                </a:gridCol>
                <a:gridCol w="1420281">
                  <a:extLst>
                    <a:ext uri="{9D8B030D-6E8A-4147-A177-3AD203B41FA5}">
                      <a16:colId xmlns:a16="http://schemas.microsoft.com/office/drawing/2014/main" val="1003726721"/>
                    </a:ext>
                  </a:extLst>
                </a:gridCol>
                <a:gridCol w="1464207">
                  <a:extLst>
                    <a:ext uri="{9D8B030D-6E8A-4147-A177-3AD203B41FA5}">
                      <a16:colId xmlns:a16="http://schemas.microsoft.com/office/drawing/2014/main" val="2078057028"/>
                    </a:ext>
                  </a:extLst>
                </a:gridCol>
                <a:gridCol w="1427373">
                  <a:extLst>
                    <a:ext uri="{9D8B030D-6E8A-4147-A177-3AD203B41FA5}">
                      <a16:colId xmlns:a16="http://schemas.microsoft.com/office/drawing/2014/main" val="1794824238"/>
                    </a:ext>
                  </a:extLst>
                </a:gridCol>
              </a:tblGrid>
              <a:tr h="414866">
                <a:tc gridSpan="6"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Voltage Power (V)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8363"/>
                  </a:ext>
                </a:extLst>
              </a:tr>
              <a:tr h="34870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</a:t>
                      </a:r>
                      <a:endParaRPr lang="en-US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b="1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endParaRPr lang="en-US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  <a:endParaRPr lang="en-US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599040"/>
                  </a:ext>
                </a:extLst>
              </a:tr>
              <a:tr h="348700">
                <a:tc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1</a:t>
                      </a:r>
                      <a:endParaRPr lang="en-US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LED_R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3.229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3.20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3.24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3.21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89735"/>
                  </a:ext>
                </a:extLst>
              </a:tr>
              <a:tr h="3487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</a:t>
                      </a:r>
                      <a:r>
                        <a:rPr lang="en-US" sz="16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_G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2.242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2.19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2.23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2.22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494156"/>
                  </a:ext>
                </a:extLst>
              </a:tr>
              <a:tr h="3487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LED_B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2.22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2.11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2.18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2.19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266430"/>
                  </a:ext>
                </a:extLst>
              </a:tr>
              <a:tr h="3487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5.01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5.06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5.10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5.09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09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823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-39073"/>
            <a:ext cx="1037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level-4: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9452" y="5163696"/>
            <a:ext cx="86291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 impedance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on LED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Don’t find out abnormal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604" y="825624"/>
            <a:ext cx="7077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 impedance 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LED and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received result as table below: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508272"/>
              </p:ext>
            </p:extLst>
          </p:nvPr>
        </p:nvGraphicFramePr>
        <p:xfrm>
          <a:off x="907914" y="1990020"/>
          <a:ext cx="9936870" cy="2721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10">
                  <a:extLst>
                    <a:ext uri="{9D8B030D-6E8A-4147-A177-3AD203B41FA5}">
                      <a16:colId xmlns:a16="http://schemas.microsoft.com/office/drawing/2014/main" val="2486983698"/>
                    </a:ext>
                  </a:extLst>
                </a:gridCol>
                <a:gridCol w="2362191">
                  <a:extLst>
                    <a:ext uri="{9D8B030D-6E8A-4147-A177-3AD203B41FA5}">
                      <a16:colId xmlns:a16="http://schemas.microsoft.com/office/drawing/2014/main" val="231328139"/>
                    </a:ext>
                  </a:extLst>
                </a:gridCol>
                <a:gridCol w="1673189">
                  <a:extLst>
                    <a:ext uri="{9D8B030D-6E8A-4147-A177-3AD203B41FA5}">
                      <a16:colId xmlns:a16="http://schemas.microsoft.com/office/drawing/2014/main" val="190152419"/>
                    </a:ext>
                  </a:extLst>
                </a:gridCol>
                <a:gridCol w="1539263">
                  <a:extLst>
                    <a:ext uri="{9D8B030D-6E8A-4147-A177-3AD203B41FA5}">
                      <a16:colId xmlns:a16="http://schemas.microsoft.com/office/drawing/2014/main" val="1003726721"/>
                    </a:ext>
                  </a:extLst>
                </a:gridCol>
                <a:gridCol w="1586868">
                  <a:extLst>
                    <a:ext uri="{9D8B030D-6E8A-4147-A177-3AD203B41FA5}">
                      <a16:colId xmlns:a16="http://schemas.microsoft.com/office/drawing/2014/main" val="2078057028"/>
                    </a:ext>
                  </a:extLst>
                </a:gridCol>
                <a:gridCol w="1546949">
                  <a:extLst>
                    <a:ext uri="{9D8B030D-6E8A-4147-A177-3AD203B41FA5}">
                      <a16:colId xmlns:a16="http://schemas.microsoft.com/office/drawing/2014/main" val="1794824238"/>
                    </a:ext>
                  </a:extLst>
                </a:gridCol>
              </a:tblGrid>
              <a:tr h="523058">
                <a:tc gridSpan="6"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</a:t>
                      </a:r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8363"/>
                  </a:ext>
                </a:extLst>
              </a:tr>
              <a:tr h="439636"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600" b="1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599040"/>
                  </a:ext>
                </a:extLst>
              </a:tr>
              <a:tr h="439636"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1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LED_R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11.44M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11.55M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11.52M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11.45M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89735"/>
                  </a:ext>
                </a:extLst>
              </a:tr>
              <a:tr h="439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</a:t>
                      </a:r>
                      <a:r>
                        <a:rPr lang="en-US" sz="16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_G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10.71M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11.62M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11.70M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11.75M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494156"/>
                  </a:ext>
                </a:extLst>
              </a:tr>
              <a:tr h="439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LED_B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11.11M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11.30M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11.21M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11.45M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266430"/>
                  </a:ext>
                </a:extLst>
              </a:tr>
              <a:tr h="439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PP_PWR_IN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3.360K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3.467K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3.417K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3.337K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09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31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-39073"/>
            <a:ext cx="1037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Measure </a:t>
            </a:r>
            <a:r>
              <a:rPr lang="en-US" sz="36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Diode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Microsoft Sans Serif" panose="020B0604020202020204" pitchFamily="34" charset="0"/>
                <a:ea typeface="+mn-ea"/>
                <a:cs typeface="+mn-cs"/>
              </a:rPr>
              <a:t>"Listens to customers, Meet customer expectation"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9452" y="5257700"/>
            <a:ext cx="9862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diode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on LED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No found out abnormal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604" y="825623"/>
            <a:ext cx="10100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diode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on LED_LD1301    Red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stick meter put pin 4 (PP_PWR_IN)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aseline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Black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stick meter put pin 1,2,3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4848542" y="899115"/>
            <a:ext cx="8546" cy="4993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48768"/>
              </p:ext>
            </p:extLst>
          </p:nvPr>
        </p:nvGraphicFramePr>
        <p:xfrm>
          <a:off x="715890" y="2183114"/>
          <a:ext cx="9433950" cy="2608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238">
                  <a:extLst>
                    <a:ext uri="{9D8B030D-6E8A-4147-A177-3AD203B41FA5}">
                      <a16:colId xmlns:a16="http://schemas.microsoft.com/office/drawing/2014/main" val="2486983698"/>
                    </a:ext>
                  </a:extLst>
                </a:gridCol>
                <a:gridCol w="2242637">
                  <a:extLst>
                    <a:ext uri="{9D8B030D-6E8A-4147-A177-3AD203B41FA5}">
                      <a16:colId xmlns:a16="http://schemas.microsoft.com/office/drawing/2014/main" val="231328139"/>
                    </a:ext>
                  </a:extLst>
                </a:gridCol>
                <a:gridCol w="1588506">
                  <a:extLst>
                    <a:ext uri="{9D8B030D-6E8A-4147-A177-3AD203B41FA5}">
                      <a16:colId xmlns:a16="http://schemas.microsoft.com/office/drawing/2014/main" val="190152419"/>
                    </a:ext>
                  </a:extLst>
                </a:gridCol>
                <a:gridCol w="1461358">
                  <a:extLst>
                    <a:ext uri="{9D8B030D-6E8A-4147-A177-3AD203B41FA5}">
                      <a16:colId xmlns:a16="http://schemas.microsoft.com/office/drawing/2014/main" val="1003726721"/>
                    </a:ext>
                  </a:extLst>
                </a:gridCol>
                <a:gridCol w="1506555">
                  <a:extLst>
                    <a:ext uri="{9D8B030D-6E8A-4147-A177-3AD203B41FA5}">
                      <a16:colId xmlns:a16="http://schemas.microsoft.com/office/drawing/2014/main" val="2078057028"/>
                    </a:ext>
                  </a:extLst>
                </a:gridCol>
                <a:gridCol w="1468656">
                  <a:extLst>
                    <a:ext uri="{9D8B030D-6E8A-4147-A177-3AD203B41FA5}">
                      <a16:colId xmlns:a16="http://schemas.microsoft.com/office/drawing/2014/main" val="1794824238"/>
                    </a:ext>
                  </a:extLst>
                </a:gridCol>
              </a:tblGrid>
              <a:tr h="597963">
                <a:tc gridSpan="6"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</a:t>
                      </a:r>
                      <a:endParaRPr lang="en-US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18363"/>
                  </a:ext>
                </a:extLst>
              </a:tr>
              <a:tr h="502595"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600" b="1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NG4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NG5</a:t>
                      </a:r>
                      <a:endParaRPr lang="en-US" sz="1600" b="1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3599040"/>
                  </a:ext>
                </a:extLst>
              </a:tr>
              <a:tr h="502595"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1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LED_R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1.71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1.73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1.72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1.71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89735"/>
                  </a:ext>
                </a:extLst>
              </a:tr>
              <a:tr h="502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</a:t>
                      </a:r>
                      <a:r>
                        <a:rPr lang="en-US" sz="1600" b="1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_G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494156"/>
                  </a:ext>
                </a:extLst>
              </a:tr>
              <a:tr h="5025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LED_B</a:t>
                      </a:r>
                      <a:endParaRPr lang="en-US" sz="16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266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8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3672" y="5387314"/>
            <a:ext cx="10967928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issue not follow housing 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3672" y="819530"/>
            <a:ext cx="6295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verification between OK and 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housing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material: 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960627"/>
              </p:ext>
            </p:extLst>
          </p:nvPr>
        </p:nvGraphicFramePr>
        <p:xfrm>
          <a:off x="1019878" y="1427980"/>
          <a:ext cx="9248833" cy="3159885"/>
        </p:xfrm>
        <a:graphic>
          <a:graphicData uri="http://schemas.openxmlformats.org/drawingml/2006/table">
            <a:tbl>
              <a:tblPr firstRow="1" bandRow="1"/>
              <a:tblGrid>
                <a:gridCol w="4391881">
                  <a:extLst>
                    <a:ext uri="{9D8B030D-6E8A-4147-A177-3AD203B41FA5}">
                      <a16:colId xmlns:a16="http://schemas.microsoft.com/office/drawing/2014/main" val="3548220407"/>
                    </a:ext>
                  </a:extLst>
                </a:gridCol>
                <a:gridCol w="1645270">
                  <a:extLst>
                    <a:ext uri="{9D8B030D-6E8A-4147-A177-3AD203B41FA5}">
                      <a16:colId xmlns:a16="http://schemas.microsoft.com/office/drawing/2014/main" val="404111989"/>
                    </a:ext>
                  </a:extLst>
                </a:gridCol>
                <a:gridCol w="1605841">
                  <a:extLst>
                    <a:ext uri="{9D8B030D-6E8A-4147-A177-3AD203B41FA5}">
                      <a16:colId xmlns:a16="http://schemas.microsoft.com/office/drawing/2014/main" val="849064288"/>
                    </a:ext>
                  </a:extLst>
                </a:gridCol>
                <a:gridCol w="1605841">
                  <a:extLst>
                    <a:ext uri="{9D8B030D-6E8A-4147-A177-3AD203B41FA5}">
                      <a16:colId xmlns:a16="http://schemas.microsoft.com/office/drawing/2014/main" val="979059825"/>
                    </a:ext>
                  </a:extLst>
                </a:gridCol>
              </a:tblGrid>
              <a:tr h="631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verification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27882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130028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862657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2419315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Housing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2782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-27115"/>
            <a:ext cx="995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0000"/>
              </a:lnSpc>
              <a:buNone/>
            </a:pP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verify 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46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3672" y="5387314"/>
            <a:ext cx="10967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issue follow LED( P/N: 123.00701.005, DC: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230723, vendor: 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sz="16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component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3672" y="819530"/>
            <a:ext cx="5936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verification between OK and </a:t>
            </a:r>
            <a:r>
              <a:rPr lang="en-US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LED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material: 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964085"/>
              </p:ext>
            </p:extLst>
          </p:nvPr>
        </p:nvGraphicFramePr>
        <p:xfrm>
          <a:off x="2309183" y="1657783"/>
          <a:ext cx="6350184" cy="3159885"/>
        </p:xfrm>
        <a:graphic>
          <a:graphicData uri="http://schemas.openxmlformats.org/drawingml/2006/table">
            <a:tbl>
              <a:tblPr firstRow="1" bandRow="1"/>
              <a:tblGrid>
                <a:gridCol w="3015435">
                  <a:extLst>
                    <a:ext uri="{9D8B030D-6E8A-4147-A177-3AD203B41FA5}">
                      <a16:colId xmlns:a16="http://schemas.microsoft.com/office/drawing/2014/main" val="3548220407"/>
                    </a:ext>
                  </a:extLst>
                </a:gridCol>
                <a:gridCol w="1129631">
                  <a:extLst>
                    <a:ext uri="{9D8B030D-6E8A-4147-A177-3AD203B41FA5}">
                      <a16:colId xmlns:a16="http://schemas.microsoft.com/office/drawing/2014/main" val="404111989"/>
                    </a:ext>
                  </a:extLst>
                </a:gridCol>
                <a:gridCol w="1102559">
                  <a:extLst>
                    <a:ext uri="{9D8B030D-6E8A-4147-A177-3AD203B41FA5}">
                      <a16:colId xmlns:a16="http://schemas.microsoft.com/office/drawing/2014/main" val="849064288"/>
                    </a:ext>
                  </a:extLst>
                </a:gridCol>
                <a:gridCol w="1102559">
                  <a:extLst>
                    <a:ext uri="{9D8B030D-6E8A-4147-A177-3AD203B41FA5}">
                      <a16:colId xmlns:a16="http://schemas.microsoft.com/office/drawing/2014/main" val="979059825"/>
                    </a:ext>
                  </a:extLst>
                </a:gridCol>
              </a:tblGrid>
              <a:tr h="63197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Swap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verification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27882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LD1301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130028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LD1301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862657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LD1301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NG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2419315"/>
                  </a:ext>
                </a:extLst>
              </a:tr>
              <a:tr h="63197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8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LD1301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  <a:endParaRPr lang="en-US" sz="18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OK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2782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-27115"/>
            <a:ext cx="995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0000"/>
              </a:lnSpc>
              <a:buNone/>
            </a:pP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 level 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verify 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4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529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Conclusion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796" y="646331"/>
            <a:ext cx="11017154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smtClean="0"/>
          </a:p>
        </p:txBody>
      </p:sp>
      <p:sp>
        <p:nvSpPr>
          <p:cNvPr id="7" name="TextBox 6"/>
          <p:cNvSpPr txBox="1"/>
          <p:nvPr/>
        </p:nvSpPr>
        <p:spPr>
          <a:xfrm>
            <a:off x="622696" y="878766"/>
            <a:ext cx="106113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analysis above this issue 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(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P/N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123.00701.005, DC: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230723, vendor: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Request SQE feedback vendor 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 .Owner SQE</a:t>
            </a: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: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Naomi</a:t>
            </a: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.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Duedate: 08/16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Request stop line and hold 100% 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( P/N: 123.00701.005, DC: 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230723, vendor: 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EVERLIGHT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Owner </a:t>
            </a: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SQE: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Naomi. Duedate</a:t>
            </a: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: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08/16.</a:t>
            </a:r>
            <a:endParaRPr lang="en-US" sz="200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Request PM, PQE confirm to customer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for </a:t>
            </a:r>
            <a:r>
              <a:rPr lang="en-US" altLang="zh-CN" sz="200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this issue. Owner: PM An, PQE Rachel Duedate: </a:t>
            </a:r>
            <a:r>
              <a:rPr lang="en-US" altLang="zh-CN" sz="2000" smtClean="0">
                <a:solidFill>
                  <a:srgbClr val="00206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08/16.</a:t>
            </a:r>
            <a:endParaRPr lang="en-US" sz="20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17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3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13300</TotalTime>
  <Words>745</Words>
  <Application>Microsoft Office PowerPoint</Application>
  <PresentationFormat>Widescreen</PresentationFormat>
  <Paragraphs>208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 Unicode MS</vt:lpstr>
      <vt:lpstr>新細明體</vt:lpstr>
      <vt:lpstr>宋体</vt:lpstr>
      <vt:lpstr>宋体</vt:lpstr>
      <vt:lpstr>Arial</vt:lpstr>
      <vt:lpstr>Calibri</vt:lpstr>
      <vt:lpstr>Calibri Light</vt:lpstr>
      <vt:lpstr>Microsoft Sans Serif</vt:lpstr>
      <vt:lpstr>Wingdings</vt:lpstr>
      <vt:lpstr>1_Office 佈景主題</vt:lpstr>
      <vt:lpstr>Theme1</vt:lpstr>
      <vt:lpstr>1_Theme1</vt:lpstr>
      <vt:lpstr>PowerPoint Presentation</vt:lpstr>
      <vt:lpstr>PowerPoint Presentation</vt:lpstr>
      <vt:lpstr>Background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陳國安</cp:lastModifiedBy>
  <cp:revision>1380</cp:revision>
  <dcterms:created xsi:type="dcterms:W3CDTF">2018-11-16T05:26:15Z</dcterms:created>
  <dcterms:modified xsi:type="dcterms:W3CDTF">2023-08-16T02:22:50Z</dcterms:modified>
</cp:coreProperties>
</file>